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01FA20B-8F24-4E14-9263-DAD433D80FA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6100A3D-9566-4588-B22A-708B9E790B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662DF2B-EAA9-48C8-806C-DD9A4C9A45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27C628E-408D-44A0-8E5D-3219E542A0F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7D8728A-A66A-48EA-8287-A0695DC9B95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80000" cy="75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BF28C98-D8C3-4484-9C38-E9E1CBDF0C0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6523E84-1B7C-42FC-BF44-58AEAC7A097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8935FA8-BFB5-47F7-BC57-0EE31224244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9CD51A5-C677-443B-B2D3-48F1AA22E5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5E6E52F-2FC1-4D2F-9B9B-3FE7166E9BC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6768365-2667-4D50-ABDD-DEB33B4B362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02D5ECA-1E42-4277-9F6F-6655F41518B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B940C94-B60A-4B63-9ADB-DEB2C9FD4E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9330096-78B4-476C-951F-74F5029F92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1026727-539E-4464-9945-AE8767A765C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635AB05-6219-4006-B8E7-48CF35C3A22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FB1A73D-17A6-40B6-817C-782547E537C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80000" cy="75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3AAF093-57CE-49F8-B59D-D29CC3C2BE9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FE56282-498E-4D2D-9475-730BB2AB61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102FA16-3EFD-4382-AB92-DDDE8F914D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6C5B390-125A-483D-A52E-620F73381CF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7DCDD9D-FFFC-4657-94A8-90F2627CEC0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7FDA099-038A-47AD-A48E-CAF60FBE8CD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99420D3-B20E-47BC-AD1D-37B409C28FE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80000" cy="751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420000" y="4086360"/>
            <a:ext cx="6300000" cy="77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Aft>
                <a:spcPts val="655"/>
              </a:spcAft>
              <a:buNone/>
            </a:pP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5400000"/>
            <a:ext cx="10080000" cy="270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10080000" cy="1215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Click to edit the outline text format</a:t>
            </a:r>
            <a:endParaRPr b="1" lang="en-US" sz="24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Second Outline Level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Third Outline Level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3" marL="1728000" indent="-216000">
              <a:spcAft>
                <a:spcPts val="425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Fourth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  <a:p>
            <a:pPr lvl="4" marL="2160000" indent="-216000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Fifth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  <a:p>
            <a:pPr lvl="5" marL="2592000" indent="-216000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Sixth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  <a:p>
            <a:pPr lvl="6" marL="3024000" indent="-216000">
              <a:spcAft>
                <a:spcPts val="213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2c3e50"/>
                </a:solidFill>
                <a:latin typeface="Source Sans Pro"/>
              </a:rPr>
              <a:t>Seventh Outline Level</a:t>
            </a:r>
            <a:endParaRPr b="0" lang="en-US" sz="15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 algn="ctr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" name=""/>
          <p:cNvSpPr/>
          <p:nvPr/>
        </p:nvSpPr>
        <p:spPr>
          <a:xfrm>
            <a:off x="9315000" y="5175000"/>
            <a:ext cx="450000" cy="45000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ctr">
            <a:noAutofit/>
          </a:bodyPr>
          <a:p>
            <a:pPr algn="ctr"/>
            <a:fld id="{BDA2D49D-3953-4C87-9212-A4E754D6DD7F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0" y="0"/>
            <a:ext cx="10080000" cy="5670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45" name=""/>
          <p:cNvSpPr/>
          <p:nvPr/>
        </p:nvSpPr>
        <p:spPr>
          <a:xfrm>
            <a:off x="0" y="0"/>
            <a:ext cx="10080000" cy="3780000"/>
          </a:xfrm>
          <a:prstGeom prst="rect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60000" y="283500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50000"/>
              </a:lnSpc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60000" y="3915000"/>
            <a:ext cx="9360000" cy="14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/>
          </a:bodyPr>
          <a:p>
            <a:pPr marL="324000" indent="0">
              <a:spcAft>
                <a:spcPts val="65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Click to edit the outline text format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1" marL="648000" indent="0">
              <a:spcAft>
                <a:spcPts val="850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Second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2" marL="972000" indent="0">
              <a:spcAft>
                <a:spcPts val="63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Third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3" marL="1296000" indent="0">
              <a:spcAft>
                <a:spcPts val="42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Fourth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4" marL="1620000" indent="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Fifth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5" marL="1944000" indent="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Sixth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6" marL="2268000" indent="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Seventh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3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4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 algn="ctr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5"/>
          </p:nvPr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ctr">
            <a:noAutofit/>
          </a:bodyPr>
          <a:lstStyle>
            <a:lvl1pPr indent="0" algn="ctr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 algn="ctr">
              <a:buNone/>
            </a:pPr>
            <a:fld id="{07E08264-2A6A-4762-B4EA-4C0DF1700B67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0" y="0"/>
            <a:ext cx="10080000" cy="567000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88" name=""/>
          <p:cNvSpPr/>
          <p:nvPr/>
        </p:nvSpPr>
        <p:spPr>
          <a:xfrm>
            <a:off x="2520000" y="1350000"/>
            <a:ext cx="5040000" cy="1890000"/>
          </a:xfrm>
          <a:prstGeom prst="wedgeRectCallout">
            <a:avLst>
              <a:gd name="adj1" fmla="val -34032"/>
              <a:gd name="adj2" fmla="val 132916"/>
            </a:avLst>
          </a:prstGeom>
          <a:solidFill>
            <a:srgbClr val="ffffff"/>
          </a:solidFill>
          <a:ln w="720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20600" rIns="120600" tIns="75600" bIns="75600" anchor="ctr">
            <a:noAutofit/>
          </a:bodyPr>
          <a:p>
            <a:pPr algn="ctr"/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r>
              <a:rPr b="1" lang="en-US" sz="2700" spc="-1" strike="noStrike">
                <a:solidFill>
                  <a:srgbClr val="2c3e50"/>
                </a:solidFill>
                <a:latin typeface="Source Sans Pro Black"/>
              </a:rPr>
              <a:t>Click to edit the title text format</a:t>
            </a: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30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00"/>
          </a:bodyPr>
          <a:p>
            <a:pPr marL="349920" indent="0">
              <a:spcAft>
                <a:spcPts val="65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Click to edit the outline text format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1" marL="699840" indent="0">
              <a:spcAft>
                <a:spcPts val="850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Second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2" marL="1049760" indent="0">
              <a:spcAft>
                <a:spcPts val="63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Third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3" marL="1399680" indent="0">
              <a:spcAft>
                <a:spcPts val="425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Fourth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4" marL="1749600" indent="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Fifth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5" marL="2099520" indent="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Sixth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  <a:p>
            <a:pPr lvl="6" marL="2449440" indent="0">
              <a:spcAft>
                <a:spcPts val="213"/>
              </a:spcAft>
            </a:pPr>
            <a:r>
              <a:rPr b="0" lang="en-US" sz="1500" spc="-1" strike="noStrike">
                <a:solidFill>
                  <a:srgbClr val="ffffff"/>
                </a:solidFill>
                <a:latin typeface="Source Sans Pro"/>
              </a:rPr>
              <a:t>Seventh Outline Level</a:t>
            </a:r>
            <a:endParaRPr b="0" lang="en-US" sz="1500" spc="-1" strike="noStrike">
              <a:solidFill>
                <a:srgbClr val="ffffff"/>
              </a:solidFill>
              <a:latin typeface="Source Sans Pro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6"/>
          </p:nvPr>
        </p:nvSpPr>
        <p:spPr>
          <a:xfrm>
            <a:off x="360000" y="5400000"/>
            <a:ext cx="288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ftr" idx="7"/>
          </p:nvPr>
        </p:nvSpPr>
        <p:spPr>
          <a:xfrm>
            <a:off x="3420000" y="5400000"/>
            <a:ext cx="3240000" cy="27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 algn="ctr">
              <a:buNone/>
            </a:pPr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sldNum" idx="8"/>
          </p:nvPr>
        </p:nvSpPr>
        <p:spPr>
          <a:xfrm>
            <a:off x="9180000" y="5130000"/>
            <a:ext cx="720000" cy="540000"/>
          </a:xfrm>
          <a:prstGeom prst="rect">
            <a:avLst/>
          </a:prstGeom>
          <a:noFill/>
          <a:ln w="72000">
            <a:noFill/>
          </a:ln>
        </p:spPr>
        <p:txBody>
          <a:bodyPr lIns="0" rIns="0" tIns="0" bIns="0" anchor="ctr">
            <a:noAutofit/>
          </a:bodyPr>
          <a:lstStyle>
            <a:lvl1pPr indent="0" algn="ctr">
              <a:buNone/>
              <a:defRPr b="1" lang="en-US" sz="1800" spc="-1" strike="noStrike">
                <a:solidFill>
                  <a:srgbClr val="ffffff"/>
                </a:solidFill>
                <a:latin typeface="Source Sans Pro Black"/>
              </a:defRPr>
            </a:lvl1pPr>
          </a:lstStyle>
          <a:p>
            <a:pPr indent="0" algn="ctr">
              <a:buNone/>
            </a:pPr>
            <a:fld id="{78AA0B9F-D89A-46F5-8AA4-C6C387B569B6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bedandbreakfastwillowlake.weebly.com/" TargetMode="External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360000" y="283500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lnSpc>
                <a:spcPct val="150000"/>
              </a:lnSpc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Software Engineering 101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ubTitle"/>
          </p:nvPr>
        </p:nvSpPr>
        <p:spPr>
          <a:xfrm>
            <a:off x="360000" y="3915000"/>
            <a:ext cx="9360000" cy="148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2200" spc="-1" strike="noStrike">
                <a:solidFill>
                  <a:srgbClr val="ffffff"/>
                </a:solidFill>
                <a:latin typeface="Source Sans Pro"/>
              </a:rPr>
              <a:t>Daniel Goudie</a:t>
            </a: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  <a:p>
            <a:pPr indent="0" algn="ctr">
              <a:buNone/>
            </a:pPr>
            <a:r>
              <a:rPr b="0" lang="en-US" sz="2200" spc="-1" strike="noStrike">
                <a:solidFill>
                  <a:srgbClr val="ffffff"/>
                </a:solidFill>
                <a:latin typeface="Source Sans Pro"/>
              </a:rPr>
              <a:t>Software Engineer, Union Pacific Railroad</a:t>
            </a:r>
            <a:endParaRPr b="0" lang="en-US" sz="2200" spc="-1" strike="noStrike">
              <a:solidFill>
                <a:srgbClr val="ffffff"/>
              </a:solidFill>
              <a:latin typeface="Source Sans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WHO am I?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Software Engineer @ Union Pacific (since 2016)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Grew up here around Elmwood / Murdock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Graduated 2014 (I’m old and bald, I know.)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Attended University of Nebraska – Omaha ( 2014 → 2018)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Bachelor’s Degree in Information Assurance (now the program is named “Cybersecurity”)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Great university for all things technology-related.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Brooke’s brother.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Fun-ish fact: Won FBLA state and went to nationals in 2014 – Website Design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  <a:hlinkClick r:id="rId1"/>
              </a:rPr>
              <a:t>http://bedandbreakfastwillowlake.weebly.com/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What do I do?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Play video games while I’m supposed to be working.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Kidding, I: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Design and build systems &amp; apps that help UP other employees do their job faster.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Most of these systems take the form of web applications (websites)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Write lots of code, mainly Java and JavaScript.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I also know a little Python &amp; Rust.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I work on a team of ~5 UP-employed engineers and ~5 contracted engineers (on/offshore)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Build software tools that other teams at UP use.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Review APIs created by other teams and provide feedback.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Bored already? 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Why I love my job:</a:t>
            </a:r>
            <a:endParaRPr b="1" lang="en-US" sz="24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I get to be creative. I create intellectual property for a living. 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Zero monotony. Never did the same thing as the day before in 7 years.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Very relaxed lifestyle; ultimate flexibility.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Work whenever I want, leave whenever I want. Work from home.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Solve complex problems all day. Always new things to learn. Keeps brain fresh.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Unrivaled pay / benefits</a:t>
            </a:r>
            <a:endParaRPr b="0" lang="en-US" sz="2100" spc="-1" strike="noStrike">
              <a:solidFill>
                <a:srgbClr val="2c3e50"/>
              </a:solidFill>
              <a:latin typeface="Source Sans Pro"/>
            </a:endParaRPr>
          </a:p>
          <a:p>
            <a:pPr lvl="2" marL="1296000" indent="-288000">
              <a:spcAft>
                <a:spcPts val="635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Start at $80k/yr. Senior engineers can make $150k-$200k or more. Before benefits.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1"/>
          <a:stretch/>
        </p:blipFill>
        <p:spPr>
          <a:xfrm>
            <a:off x="2971800" y="44280"/>
            <a:ext cx="2057400" cy="1157760"/>
          </a:xfrm>
          <a:prstGeom prst="rect">
            <a:avLst/>
          </a:prstGeom>
          <a:ln w="108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How to prepare?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7000"/>
          </a:bodyPr>
          <a:p>
            <a:pPr marL="419040" indent="-31428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Computer Science is the best, other programs can work.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38080" indent="-31428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LOTS of math and programming, but will prepare you the best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marL="419040" indent="-31428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Cybersecurity was OK.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38080" indent="-31428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Much more interesting IMO. Much broader scope of curriculum.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marL="419040" indent="-31428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Get an internship. Best way into a full-time job.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marL="419040" indent="-31428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Practice on your own. 90% of what I know was self-taught.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38080" indent="-31428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As you’d expect, every resource you need is available online for free.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marL="419040" indent="-31428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800" spc="-1" strike="noStrike">
                <a:solidFill>
                  <a:srgbClr val="2c3e50"/>
                </a:solidFill>
                <a:latin typeface="Source Sans Pro Semibold"/>
              </a:rPr>
              <a:t>Math is (kind of) important.</a:t>
            </a:r>
            <a:endParaRPr b="1" lang="en-US" sz="18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38080" indent="-31428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Algebra? Definitely need it. Calc? Sometimes.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  <a:p>
            <a:pPr lvl="1" marL="838080" indent="-31428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2c3e50"/>
                </a:solidFill>
                <a:latin typeface="Source Sans Pro"/>
              </a:rPr>
              <a:t>Don’t shy away if you’re not Isaac Newton, it’s not that deep.</a:t>
            </a:r>
            <a:endParaRPr b="0" lang="en-US" sz="1800" spc="-1" strike="noStrike">
              <a:solidFill>
                <a:srgbClr val="2c3e50"/>
              </a:solidFill>
              <a:latin typeface="Source Sans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60000" y="225720"/>
            <a:ext cx="9360000" cy="71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Worst parts?</a:t>
            </a:r>
            <a:endParaRPr b="1" lang="en-US" sz="27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360000" y="1485000"/>
            <a:ext cx="9360000" cy="37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2c3e50"/>
                </a:solidFill>
                <a:latin typeface="Source Sans Pro Semibold"/>
              </a:rPr>
              <a:t>The beginning is tough and can seem pointless.</a:t>
            </a:r>
            <a:endParaRPr b="1" lang="en-US" sz="1600" spc="-1" strike="noStrike">
              <a:solidFill>
                <a:srgbClr val="2c3e50"/>
              </a:solidFill>
              <a:latin typeface="Source Sans Pro Semibold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2c3e50"/>
                </a:solidFill>
                <a:latin typeface="Source Sans Pro Semibold"/>
              </a:rPr>
              <a:t>Sedentary lifestyle. Gotta go to the gym.</a:t>
            </a:r>
            <a:endParaRPr b="1" lang="en-US" sz="1600" spc="-1" strike="noStrike">
              <a:solidFill>
                <a:srgbClr val="2c3e50"/>
              </a:solidFill>
              <a:latin typeface="Source Sans Pro Semibold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2c3e50"/>
                </a:solidFill>
                <a:latin typeface="Source Sans Pro Semibold"/>
              </a:rPr>
              <a:t>Don’t be antisocial, because it’s easy to be.</a:t>
            </a:r>
            <a:endParaRPr b="1" lang="en-US" sz="16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2c3e50"/>
                </a:solidFill>
                <a:latin typeface="Source Sans Pro"/>
              </a:rPr>
              <a:t>I sometimes go days without talking to anyone, because I don’t always need to. Gotta make the effort.</a:t>
            </a:r>
            <a:endParaRPr b="0" lang="en-US" sz="1600" spc="-1" strike="noStrike">
              <a:solidFill>
                <a:srgbClr val="2c3e50"/>
              </a:solidFill>
              <a:latin typeface="Source Sans Pro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2c3e50"/>
                </a:solidFill>
                <a:latin typeface="Source Sans Pro Semibold"/>
              </a:rPr>
              <a:t>A bit mentally draining some days.</a:t>
            </a:r>
            <a:endParaRPr b="1" lang="en-US" sz="16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2c3e50"/>
                </a:solidFill>
                <a:latin typeface="Source Sans Pro"/>
              </a:rPr>
              <a:t>Could be worse, IMO.</a:t>
            </a:r>
            <a:endParaRPr b="0" lang="en-US" sz="1600" spc="-1" strike="noStrike">
              <a:solidFill>
                <a:srgbClr val="2c3e50"/>
              </a:solidFill>
              <a:latin typeface="Source Sans Pro"/>
            </a:endParaRPr>
          </a:p>
          <a:p>
            <a:pPr marL="432000" indent="-324000"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1600" spc="-1" strike="noStrike">
                <a:solidFill>
                  <a:srgbClr val="2c3e50"/>
                </a:solidFill>
                <a:latin typeface="Source Sans Pro Semibold"/>
              </a:rPr>
              <a:t>BUT:</a:t>
            </a:r>
            <a:endParaRPr b="1" lang="en-US" sz="1600" spc="-1" strike="noStrike">
              <a:solidFill>
                <a:srgbClr val="2c3e50"/>
              </a:solidFill>
              <a:latin typeface="Source Sans Pro Semibold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2c3e50"/>
                </a:solidFill>
                <a:latin typeface="Source Sans Pro"/>
              </a:rPr>
              <a:t>The pros far outweigh the cons. And it’s not close.</a:t>
            </a:r>
            <a:endParaRPr b="0" lang="en-US" sz="1600" spc="-1" strike="noStrike">
              <a:solidFill>
                <a:srgbClr val="2c3e50"/>
              </a:solidFill>
              <a:latin typeface="Source Sans Pro"/>
            </a:endParaRPr>
          </a:p>
          <a:p>
            <a:pPr lvl="1" marL="864000" indent="-324000">
              <a:spcAft>
                <a:spcPts val="850"/>
              </a:spcAft>
              <a:buClr>
                <a:srgbClr val="2c3e5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2c3e50"/>
                </a:solidFill>
                <a:latin typeface="Source Sans Pro"/>
              </a:rPr>
              <a:t>“</a:t>
            </a:r>
            <a:r>
              <a:rPr b="0" lang="en-US" sz="1600" spc="-1" strike="noStrike">
                <a:solidFill>
                  <a:srgbClr val="2c3e50"/>
                </a:solidFill>
                <a:latin typeface="Source Sans Pro"/>
              </a:rPr>
              <a:t>Software Engineer” might seem daunting, it’s not. You CAN kill it if you put your mind to it. There’s a world of opportunity right now. </a:t>
            </a:r>
            <a:endParaRPr b="0" lang="en-US" sz="1600" spc="-1" strike="noStrike">
              <a:solidFill>
                <a:srgbClr val="2c3e50"/>
              </a:solidFill>
              <a:latin typeface="Source Sans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2700000" y="1440000"/>
            <a:ext cx="468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p>
            <a:pPr indent="0" algn="ctr">
              <a:buNone/>
            </a:pPr>
            <a:r>
              <a:rPr b="1" lang="en-US" sz="2700" spc="-1" strike="noStrike">
                <a:solidFill>
                  <a:srgbClr val="2c3e50"/>
                </a:solidFill>
                <a:latin typeface="Source Sans Pro Black"/>
              </a:rPr>
              <a:t>Ask questions. Thanks.</a:t>
            </a:r>
            <a:endParaRPr b="1" lang="en-US" sz="2700" spc="-1" strike="noStrike">
              <a:solidFill>
                <a:srgbClr val="2c3e50"/>
              </a:solidFill>
              <a:latin typeface="Source Sans Pro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E5279CE-24FC-4446-B8A6-B73BE8586A0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Application>LibreOffice/7.5.0.3$Windows_X86_64 LibreOffice_project/c21113d003cd3efa8c53188764377a8272d9d6de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2023-02-23T20:40:11Z</dcterms:created>
  <dc:creator/>
  <dc:description/>
  <dc:language>en-US</dc:language>
  <cp:lastModifiedBy/>
  <dcterms:modified xsi:type="dcterms:W3CDTF">2023-02-23T22:16:04Z</dcterms:modified>
  <cp:revision>2</cp:revision>
  <dc:subject/>
  <dc:title>Midnightblue</dc:title>
</cp:coreProperties>
</file>